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0" autoAdjust="0"/>
    <p:restoredTop sz="86475" autoAdjust="0"/>
  </p:normalViewPr>
  <p:slideViewPr>
    <p:cSldViewPr snapToObjects="1">
      <p:cViewPr>
        <p:scale>
          <a:sx n="112" d="100"/>
          <a:sy n="112" d="100"/>
        </p:scale>
        <p:origin x="-1668" y="1944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6813" y="144016"/>
            <a:ext cx="6858000" cy="7045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Уважаемые налогоплательщики!</a:t>
            </a:r>
            <a:endParaRPr lang="ru-RU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848544"/>
            <a:ext cx="6048672" cy="20522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600" dirty="0" smtClean="0">
              <a:latin typeface="Roboto Condensed" charset="0"/>
              <a:ea typeface="Roboto Condensed" charset="0"/>
            </a:endParaRPr>
          </a:p>
          <a:p>
            <a:pPr algn="ctr"/>
            <a:endParaRPr lang="ru-RU" sz="1600" dirty="0" smtClean="0">
              <a:latin typeface="Roboto Condensed" charset="0"/>
              <a:ea typeface="Roboto Condensed" charset="0"/>
            </a:endParaRPr>
          </a:p>
          <a:p>
            <a:pPr algn="ctr"/>
            <a:endParaRPr lang="ru-RU" sz="1600" b="1" dirty="0" smtClean="0">
              <a:latin typeface="Roboto Condensed" charset="0"/>
              <a:ea typeface="Roboto Condensed" charset="0"/>
            </a:endParaRPr>
          </a:p>
          <a:p>
            <a:pPr algn="ctr"/>
            <a:r>
              <a:rPr lang="ru-RU" sz="1600" dirty="0" smtClean="0">
                <a:latin typeface="Roboto Condensed" charset="0"/>
                <a:ea typeface="Roboto Condensed" charset="0"/>
              </a:rPr>
              <a:t> </a:t>
            </a:r>
          </a:p>
          <a:p>
            <a:pPr algn="ctr"/>
            <a:endParaRPr lang="ru-RU" sz="1600" b="1" dirty="0" smtClean="0">
              <a:latin typeface="Roboto Condensed" charset="0"/>
              <a:ea typeface="Roboto Condensed" charset="0"/>
            </a:endParaRPr>
          </a:p>
          <a:p>
            <a:pPr algn="ctr"/>
            <a:endParaRPr lang="ru-RU" sz="1600" dirty="0" smtClean="0">
              <a:latin typeface="Roboto Condensed" charset="0"/>
              <a:ea typeface="Roboto Condensed" charset="0"/>
            </a:endParaRPr>
          </a:p>
          <a:p>
            <a:pPr algn="ctr"/>
            <a:r>
              <a:rPr lang="ru-RU" sz="1600" dirty="0" smtClean="0">
                <a:latin typeface="Roboto Condensed" charset="0"/>
                <a:ea typeface="Roboto Condensed" charset="0"/>
              </a:rPr>
              <a:t>                                         </a:t>
            </a:r>
          </a:p>
          <a:p>
            <a:pPr algn="ctr"/>
            <a:endParaRPr lang="ru-RU" sz="1600" dirty="0" smtClean="0">
              <a:latin typeface="Roboto Condensed" charset="0"/>
              <a:ea typeface="Roboto Condensed" charset="0"/>
            </a:endParaRPr>
          </a:p>
          <a:p>
            <a:pPr algn="ctr"/>
            <a:r>
              <a:rPr lang="ru-RU" sz="1600" dirty="0" smtClean="0">
                <a:latin typeface="Roboto Condensed" charset="0"/>
                <a:ea typeface="Roboto Condensed" charset="0"/>
              </a:rPr>
              <a:t>                                               </a:t>
            </a:r>
            <a:endParaRPr lang="ru-RU" sz="1600" dirty="0">
              <a:latin typeface="Roboto Condensed" charset="0"/>
              <a:ea typeface="Roboto Condense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163521" y="8445388"/>
            <a:ext cx="6386942" cy="576064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52" y="9206886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794309" y="919747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627210" y="9351359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242B32A-CC0C-479A-A71F-1BD48EF23712}"/>
              </a:ext>
            </a:extLst>
          </p:cNvPr>
          <p:cNvSpPr txBox="1"/>
          <p:nvPr/>
        </p:nvSpPr>
        <p:spPr>
          <a:xfrm>
            <a:off x="738545" y="3180367"/>
            <a:ext cx="538091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chemeClr val="tx1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chemeClr val="tx1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chemeClr val="tx1">
                  <a:lumMod val="50000"/>
                </a:schemeClr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652" y="618127"/>
            <a:ext cx="6428972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smtClean="0">
                <a:latin typeface="Roboto Condensed" panose="020B0604020202020204" charset="0"/>
                <a:ea typeface="Roboto Condensed" panose="020B0604020202020204" charset="0"/>
              </a:rPr>
              <a:t>           </a:t>
            </a:r>
          </a:p>
          <a:p>
            <a:pPr algn="just"/>
            <a:r>
              <a:rPr lang="ru-RU" sz="1200" b="1" dirty="0" smtClean="0">
                <a:latin typeface="Roboto Condensed" panose="020B0604020202020204" charset="0"/>
                <a:ea typeface="Roboto Condensed" panose="020B0604020202020204" charset="0"/>
              </a:rPr>
              <a:t>              </a:t>
            </a:r>
          </a:p>
          <a:p>
            <a:pPr algn="just"/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200" b="1" dirty="0" smtClean="0">
                <a:latin typeface="Roboto Condensed" panose="020B0604020202020204" charset="0"/>
                <a:ea typeface="Roboto Condensed" panose="020B0604020202020204" charset="0"/>
              </a:rPr>
              <a:t>           Межрайонная </a:t>
            </a:r>
            <a:r>
              <a:rPr lang="ru-RU" sz="1200" b="1" dirty="0">
                <a:latin typeface="Roboto Condensed" panose="020B0604020202020204" charset="0"/>
                <a:ea typeface="Roboto Condensed" panose="020B0604020202020204" charset="0"/>
              </a:rPr>
              <a:t>ИФНС России №4 по Республике </a:t>
            </a:r>
            <a:r>
              <a:rPr lang="ru-RU" sz="1200" b="1" dirty="0" smtClean="0">
                <a:latin typeface="Roboto Condensed" panose="020B0604020202020204" charset="0"/>
                <a:ea typeface="Roboto Condensed" panose="020B0604020202020204" charset="0"/>
              </a:rPr>
              <a:t>Башкортостан напоминает, не позднее 27 марта 2023 года (с учетом нерабочих праздничных и выходных дней) необходимо представить уведомление об исчисленных суммах налогов: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по НДФЛ налоговым агентам с выплат работникам, произведенным в период с 23.02.2023 по 22.03.2023;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по страховым взносам за февраль 2023 года.</a:t>
            </a:r>
          </a:p>
          <a:p>
            <a:pPr indent="450850" algn="just"/>
            <a:endParaRPr lang="ru-RU" sz="11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indent="450850" algn="just"/>
            <a:r>
              <a:rPr lang="ru-RU" sz="1200" b="1" dirty="0" smtClean="0">
                <a:latin typeface="Roboto Condensed" panose="020B0604020202020204" charset="0"/>
                <a:ea typeface="Roboto Condensed" panose="020B0604020202020204" charset="0"/>
              </a:rPr>
              <a:t>Уплатить исчисленные суммы необходимо в срок не позднее 28.03.2023</a:t>
            </a:r>
          </a:p>
          <a:p>
            <a:pPr indent="450850" algn="just"/>
            <a:endParaRPr lang="ru-RU" sz="11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Уведомление об исчисленных суммах налогов, авансовых платежей по налогам, сборов, страховых взносов (Уведомление) – форма отчетности, которую необходимо представлять в налоговые органы, в связи с введением с 1 января текущего года порядка уплаты налогов в виде единого налогового платежа (ЕНП).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Уведомление необходимо для того, чтобы налоговый орган имел возможность правильно распределить уплаченные в составе ЕНП суммы на расчеты с бюджетом по конкретному налогу (по КБК и ОКТМО).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Уведомление представляется по налогам и взносам с авансовой системой расчетов, то есть по которым срок уплаты наступает ранее, чем представляется декларация или расчет налога производится налоговым органом.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К ним относятся: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НДФЛ;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страховые взносы;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имущественные налоги юридических лиц (транспортный и земельный налоги, налог на имущество организаций);</a:t>
            </a:r>
          </a:p>
          <a:p>
            <a:pPr indent="4508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• упрощенная система налогообложения (УСН и ЕСХН).</a:t>
            </a:r>
          </a:p>
          <a:p>
            <a:pPr indent="450850" algn="just"/>
            <a:endParaRPr lang="ru-RU" sz="11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indent="450850" algn="just"/>
            <a:r>
              <a:rPr lang="ru-RU" sz="1100" b="1" dirty="0" smtClean="0">
                <a:latin typeface="Roboto Condensed" panose="020B0604020202020204" charset="0"/>
                <a:ea typeface="Roboto Condensed" panose="020B0604020202020204" charset="0"/>
              </a:rPr>
              <a:t>Вся актуальная информация и примеры заполнения </a:t>
            </a:r>
            <a:r>
              <a:rPr lang="ru-RU" sz="1100" b="1" dirty="0">
                <a:latin typeface="Roboto Condensed" panose="020B0604020202020204" charset="0"/>
                <a:ea typeface="Roboto Condensed" panose="020B0604020202020204" charset="0"/>
              </a:rPr>
              <a:t>уведомления размещены </a:t>
            </a:r>
            <a:r>
              <a:rPr lang="ru-RU" sz="1100" b="1" dirty="0" smtClean="0">
                <a:latin typeface="Roboto Condensed" panose="020B0604020202020204" charset="0"/>
                <a:ea typeface="Roboto Condensed" panose="020B0604020202020204" charset="0"/>
              </a:rPr>
              <a:t>на </a:t>
            </a:r>
            <a:r>
              <a:rPr lang="ru-RU" sz="1100" b="1" dirty="0" err="1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Промостранице</a:t>
            </a:r>
            <a:r>
              <a:rPr lang="ru-RU" sz="1100" b="1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1100" b="1" dirty="0" smtClean="0">
                <a:solidFill>
                  <a:srgbClr val="0066B3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«Единый налоговый счет» </a:t>
            </a:r>
            <a:r>
              <a:rPr lang="ru-RU" sz="1100" b="1" dirty="0" smtClean="0">
                <a:latin typeface="Roboto Condensed" panose="020B0604020202020204" charset="0"/>
                <a:ea typeface="Roboto Condensed" panose="020B0604020202020204" charset="0"/>
              </a:rPr>
              <a:t>сайта Федеральной налоговой службы: </a:t>
            </a:r>
            <a:r>
              <a:rPr lang="en-US" sz="1100" b="1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https</a:t>
            </a:r>
            <a:r>
              <a:rPr lang="ru-RU" sz="1100" b="1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:</a:t>
            </a:r>
            <a:r>
              <a:rPr lang="en-US" sz="1100" b="1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//www.nalog</a:t>
            </a:r>
            <a:r>
              <a:rPr lang="ru-RU" sz="1100" b="1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.</a:t>
            </a:r>
            <a:r>
              <a:rPr lang="en-US" sz="1100" b="1" dirty="0" err="1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gov</a:t>
            </a:r>
            <a:r>
              <a:rPr lang="ru-RU" sz="1100" b="1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.</a:t>
            </a:r>
            <a:r>
              <a:rPr lang="en-US" sz="1100" b="1" dirty="0" err="1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ru</a:t>
            </a:r>
            <a:r>
              <a:rPr lang="ru-RU" sz="1100" b="1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/</a:t>
            </a:r>
            <a:r>
              <a:rPr lang="en-US" sz="1100" b="1" dirty="0" err="1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rn</a:t>
            </a:r>
            <a:r>
              <a:rPr lang="ru-RU" sz="1100" b="1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77/</a:t>
            </a:r>
            <a:r>
              <a:rPr lang="en-US" sz="1100" b="1" dirty="0" err="1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ens</a:t>
            </a:r>
            <a:r>
              <a:rPr lang="ru-RU" sz="1100" b="1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/</a:t>
            </a:r>
            <a:r>
              <a:rPr lang="ru-RU" sz="1100" b="1" dirty="0" smtClean="0">
                <a:latin typeface="Roboto Condensed" charset="0"/>
                <a:ea typeface="Roboto Condensed" charset="0"/>
              </a:rPr>
              <a:t>.</a:t>
            </a:r>
            <a:r>
              <a:rPr lang="ru-RU" sz="1100" b="1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</a:p>
          <a:p>
            <a:pPr indent="3619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   </a:t>
            </a:r>
          </a:p>
          <a:p>
            <a:pPr indent="361950" algn="just"/>
            <a:r>
              <a:rPr lang="ru-RU" sz="1100" dirty="0" smtClean="0">
                <a:latin typeface="Roboto Condensed" panose="020B0604020202020204" charset="0"/>
                <a:ea typeface="Roboto Condensed" panose="020B0604020202020204" charset="0"/>
              </a:rPr>
              <a:t>Дополнительно представляем полезные ссылки:</a:t>
            </a:r>
          </a:p>
          <a:p>
            <a:pPr indent="450850" algn="just"/>
            <a:endParaRPr lang="ru-RU" sz="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indent="450850" algn="just"/>
            <a:endParaRPr lang="ru-RU" sz="11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endParaRPr lang="ru-RU" sz="11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endParaRPr lang="ru-RU" sz="900" dirty="0"/>
          </a:p>
        </p:txBody>
      </p:sp>
      <p:pic>
        <p:nvPicPr>
          <p:cNvPr id="1026" name="Рисунок 1" descr="http://qrcoder.ru/code/?https%3A%2F%2Fwww.nalog.gov.ru%2Fhtml%2Fsites%2Fwww.rn02.nalog.ru%2Fmedia%2Ftabl022023.pd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41" y="6547221"/>
            <a:ext cx="1106749" cy="10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547221"/>
            <a:ext cx="1152128" cy="109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48" y="6547221"/>
            <a:ext cx="1137288" cy="10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6547221"/>
            <a:ext cx="1080119" cy="10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47416" y="7617983"/>
            <a:ext cx="1409576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endParaRPr lang="ru-RU" sz="1000" dirty="0" smtClean="0">
              <a:solidFill>
                <a:srgbClr val="0070C0"/>
              </a:solidFill>
              <a:latin typeface="Roboto Condensed" charset="0"/>
              <a:ea typeface="Roboto Condensed" charset="0"/>
            </a:endParaRPr>
          </a:p>
          <a:p>
            <a:pPr algn="ctr" defTabSz="914400"/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Таблица сроков представления Уведомлений</a:t>
            </a:r>
            <a:endParaRPr lang="ru-RU" sz="1000" kern="0" dirty="0" smtClean="0">
              <a:solidFill>
                <a:srgbClr val="0070C0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627210" y="7792379"/>
            <a:ext cx="1409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Р</a:t>
            </a:r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екомендованные </a:t>
            </a:r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образцы заполнения платежных </a:t>
            </a:r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документов</a:t>
            </a:r>
            <a:endParaRPr lang="ru-RU" sz="1000" kern="0" dirty="0" smtClean="0">
              <a:solidFill>
                <a:srgbClr val="0070C0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229200" y="7850879"/>
            <a:ext cx="1239880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914400"/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Ч</a:t>
            </a:r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асто </a:t>
            </a:r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задаваемые вопросы по ЕНС</a:t>
            </a:r>
            <a:r>
              <a:rPr lang="ru-RU" sz="1000" kern="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403" y="7725705"/>
            <a:ext cx="15960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П</a:t>
            </a:r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еречень деклараций и даты </a:t>
            </a:r>
            <a:r>
              <a:rPr lang="ru-RU" sz="1000" dirty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представления </a:t>
            </a:r>
            <a:r>
              <a:rPr lang="ru-RU" sz="1000" dirty="0" smtClean="0">
                <a:solidFill>
                  <a:srgbClr val="0070C0"/>
                </a:solidFill>
                <a:latin typeface="Roboto Condensed" charset="0"/>
                <a:ea typeface="Roboto Condensed" charset="0"/>
              </a:rPr>
              <a:t>Уведомлений</a:t>
            </a:r>
            <a:endParaRPr lang="ru-RU" sz="1000" dirty="0">
              <a:solidFill>
                <a:srgbClr val="0070C0"/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165121</TotalTime>
  <Words>289</Words>
  <Application>Microsoft Office PowerPoint</Application>
  <PresentationFormat>Лист A4 (210x297 мм)</PresentationFormat>
  <Paragraphs>46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Open Sans Light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1940</cp:revision>
  <cp:lastPrinted>2023-03-17T05:28:56Z</cp:lastPrinted>
  <dcterms:created xsi:type="dcterms:W3CDTF">2014-10-08T23:03:32Z</dcterms:created>
  <dcterms:modified xsi:type="dcterms:W3CDTF">2023-03-17T09:29:05Z</dcterms:modified>
</cp:coreProperties>
</file>